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70" r:id="rId6"/>
    <p:sldId id="273" r:id="rId7"/>
    <p:sldId id="271" r:id="rId8"/>
    <p:sldId id="272" r:id="rId9"/>
    <p:sldId id="274"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p:scale>
          <a:sx n="73" d="100"/>
          <a:sy n="73" d="100"/>
        </p:scale>
        <p:origin x="-1075" y="-73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4E89E-72EC-47E8-901F-B036ADCF14AC}"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4E89E-72EC-47E8-901F-B036ADCF14AC}"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4E89E-72EC-47E8-901F-B036ADCF14AC}" type="datetimeFigureOut">
              <a:rPr lang="en-US" smtClean="0"/>
              <a:pPr/>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4E89E-72EC-47E8-901F-B036ADCF14AC}" type="datetimeFigureOut">
              <a:rPr lang="en-US" smtClean="0"/>
              <a:pPr/>
              <a:t>11/27/2021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4E89E-72EC-47E8-901F-B036ADCF14AC}" type="datetimeFigureOut">
              <a:rPr lang="en-US" smtClean="0"/>
              <a:pPr/>
              <a:t>11/27/2021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4E89E-72EC-47E8-901F-B036ADCF14AC}" type="datetimeFigureOut">
              <a:rPr lang="en-US" smtClean="0"/>
              <a:pPr/>
              <a:t>11/27/2021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4E89E-72EC-47E8-901F-B036ADCF14AC}" type="datetimeFigureOut">
              <a:rPr lang="en-US" smtClean="0"/>
              <a:pPr/>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E9E57-AFFD-4BA6-904F-1C51AC3995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4E89E-72EC-47E8-901F-B036ADCF14AC}" type="datetimeFigureOut">
              <a:rPr lang="en-US" smtClean="0"/>
              <a:pPr/>
              <a:t>11/27/2021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E9E57-AFFD-4BA6-904F-1C51AC3995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Cooper Black" pitchFamily="18" charset="0"/>
              </a:rPr>
              <a:t>AutoCad</a:t>
            </a:r>
            <a:r>
              <a:rPr lang="en-US" dirty="0" smtClean="0">
                <a:latin typeface="Cooper Black" pitchFamily="18" charset="0"/>
              </a:rPr>
              <a:t> 2021</a:t>
            </a:r>
            <a:endParaRPr lang="en-US" dirty="0">
              <a:latin typeface="Cooper Black" pitchFamily="18" charset="0"/>
            </a:endParaRPr>
          </a:p>
        </p:txBody>
      </p:sp>
      <p:sp>
        <p:nvSpPr>
          <p:cNvPr id="3" name="Subtitle 2"/>
          <p:cNvSpPr>
            <a:spLocks noGrp="1"/>
          </p:cNvSpPr>
          <p:nvPr>
            <p:ph type="subTitle" idx="1"/>
          </p:nvPr>
        </p:nvSpPr>
        <p:spPr>
          <a:xfrm>
            <a:off x="642910" y="5357826"/>
            <a:ext cx="4343408" cy="828684"/>
          </a:xfrm>
        </p:spPr>
        <p:txBody>
          <a:bodyPr/>
          <a:lstStyle/>
          <a:p>
            <a:r>
              <a:rPr lang="ar-IQ" sz="4000" dirty="0" smtClean="0">
                <a:solidFill>
                  <a:schemeClr val="tx1"/>
                </a:solidFill>
                <a:latin typeface="AGA Granada غرناطة V2" pitchFamily="2" charset="-78"/>
                <a:cs typeface="AGA Granada غرناطة V2" pitchFamily="2" charset="-78"/>
              </a:rPr>
              <a:t>د. وميض تركي محمد </a:t>
            </a:r>
            <a:endParaRPr lang="en-US" sz="4000" dirty="0" smtClean="0">
              <a:solidFill>
                <a:schemeClr val="tx1"/>
              </a:solidFill>
              <a:latin typeface="AGA Granada غرناطة V2" pitchFamily="2" charset="-78"/>
              <a:cs typeface="AGA Granada غرناطة V2" pitchFamily="2" charset="-78"/>
            </a:endParaRPr>
          </a:p>
          <a:p>
            <a:endParaRPr lang="en-US" dirty="0">
              <a:solidFill>
                <a:schemeClr val="tx1"/>
              </a:solidFill>
            </a:endParaRPr>
          </a:p>
        </p:txBody>
      </p:sp>
      <p:pic>
        <p:nvPicPr>
          <p:cNvPr id="5" name="Picture 4" descr="بدون عنوان-1.jpg"/>
          <p:cNvPicPr>
            <a:picLocks noChangeAspect="1"/>
          </p:cNvPicPr>
          <p:nvPr/>
        </p:nvPicPr>
        <p:blipFill>
          <a:blip r:embed="rId2" cstate="print"/>
          <a:stretch>
            <a:fillRect/>
          </a:stretch>
        </p:blipFill>
        <p:spPr>
          <a:xfrm>
            <a:off x="0" y="0"/>
            <a:ext cx="9144000" cy="14690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428605"/>
            <a:ext cx="86439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IQ" sz="3600" dirty="0" smtClean="0">
                <a:latin typeface="Arial Black" pitchFamily="34" charset="0"/>
                <a:cs typeface="(AH) Manal Black" pitchFamily="2" charset="-78"/>
              </a:rPr>
              <a:t>الدرس القادم ...                  </a:t>
            </a:r>
            <a:r>
              <a:rPr lang="en-US" sz="2400" b="1" dirty="0" smtClean="0">
                <a:latin typeface="Arial Black" pitchFamily="34" charset="0"/>
                <a:cs typeface="(AH) Manal Black" pitchFamily="2" charset="-78"/>
              </a:rPr>
              <a:t>AutoCAD 2021</a:t>
            </a:r>
          </a:p>
        </p:txBody>
      </p:sp>
      <p:sp>
        <p:nvSpPr>
          <p:cNvPr id="5" name="TextBox 4"/>
          <p:cNvSpPr txBox="1"/>
          <p:nvPr/>
        </p:nvSpPr>
        <p:spPr>
          <a:xfrm>
            <a:off x="611560" y="1844824"/>
            <a:ext cx="7992888" cy="954107"/>
          </a:xfrm>
          <a:prstGeom prst="rect">
            <a:avLst/>
          </a:prstGeom>
          <a:noFill/>
        </p:spPr>
        <p:txBody>
          <a:bodyPr wrap="square" rtlCol="1">
            <a:spAutoFit/>
          </a:bodyPr>
          <a:lstStyle/>
          <a:p>
            <a:pPr algn="r"/>
            <a:r>
              <a:rPr lang="ar-IQ" sz="2800" dirty="0" smtClean="0">
                <a:cs typeface="(AH) Manal Black" pitchFamily="2" charset="-78"/>
              </a:rPr>
              <a:t>في الدرس القادم ... </a:t>
            </a:r>
            <a:r>
              <a:rPr lang="ar-IQ" sz="2800" dirty="0" smtClean="0">
                <a:cs typeface="(AH) Manal Black" pitchFamily="2" charset="-78"/>
              </a:rPr>
              <a:t>نبدأ بإضافة الطبقات, الابعاد والنصوص الى الرسم... </a:t>
            </a:r>
            <a:r>
              <a:rPr lang="ar-IQ" sz="2800" dirty="0" smtClean="0">
                <a:cs typeface="(AH) Manal Black" pitchFamily="2" charset="-78"/>
              </a:rPr>
              <a:t>بإذن الله</a:t>
            </a:r>
            <a:endParaRPr lang="ar-IQ" sz="2800" dirty="0">
              <a:cs typeface="(AH) Manal Black" pitchFamily="2" charset="-78"/>
            </a:endParaRPr>
          </a:p>
        </p:txBody>
      </p:sp>
      <p:sp>
        <p:nvSpPr>
          <p:cNvPr id="6" name="TextBox 5"/>
          <p:cNvSpPr txBox="1"/>
          <p:nvPr/>
        </p:nvSpPr>
        <p:spPr>
          <a:xfrm>
            <a:off x="539552" y="5229200"/>
            <a:ext cx="4248472" cy="1015663"/>
          </a:xfrm>
          <a:prstGeom prst="rect">
            <a:avLst/>
          </a:prstGeom>
          <a:noFill/>
        </p:spPr>
        <p:txBody>
          <a:bodyPr wrap="square" rtlCol="1">
            <a:spAutoFit/>
          </a:bodyPr>
          <a:lstStyle/>
          <a:p>
            <a:r>
              <a:rPr lang="ar-IQ" sz="6000" dirty="0" smtClean="0">
                <a:latin typeface="Hacen Extender X-Slant" pitchFamily="2" charset="-78"/>
                <a:cs typeface="Hacen Extender X-Slant" pitchFamily="2" charset="-78"/>
              </a:rPr>
              <a:t>شكراً جزيلا</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42918"/>
            <a:ext cx="8748464" cy="3539430"/>
          </a:xfrm>
          <a:prstGeom prst="rect">
            <a:avLst/>
          </a:prstGeom>
          <a:noFill/>
        </p:spPr>
        <p:txBody>
          <a:bodyPr wrap="square" rtlCol="0">
            <a:spAutoFit/>
          </a:bodyPr>
          <a:lstStyle/>
          <a:p>
            <a:pPr algn="r"/>
            <a:r>
              <a:rPr lang="en-US" sz="3200" dirty="0" smtClean="0">
                <a:cs typeface="(AH) Manal Black" pitchFamily="2" charset="-78"/>
              </a:rPr>
              <a:t>   </a:t>
            </a:r>
            <a:r>
              <a:rPr lang="ar-IQ" sz="3200" dirty="0" smtClean="0">
                <a:cs typeface="(AH) Manal Black" pitchFamily="2" charset="-78"/>
              </a:rPr>
              <a:t>في نهاية هذا الدرس يستطيع الطالب أن يتعرف على:</a:t>
            </a:r>
          </a:p>
          <a:p>
            <a:pPr algn="r"/>
            <a:endParaRPr lang="ar-IQ" sz="2400" dirty="0">
              <a:cs typeface="AL-Mateen" pitchFamily="2" charset="-78"/>
            </a:endParaRPr>
          </a:p>
          <a:p>
            <a:pPr algn="r" rtl="1">
              <a:lnSpc>
                <a:spcPct val="150000"/>
              </a:lnSpc>
              <a:buFont typeface="Arial" pitchFamily="34" charset="0"/>
              <a:buChar char="•"/>
            </a:pPr>
            <a:r>
              <a:rPr lang="ar-IQ" sz="2400" b="1" dirty="0" smtClean="0"/>
              <a:t>استخدام المجموعة الثانية من ادوات التصحيح                                              </a:t>
            </a:r>
            <a:r>
              <a:rPr lang="en-US" sz="2400" b="1" dirty="0" smtClean="0"/>
              <a:t>Use the 2</a:t>
            </a:r>
            <a:r>
              <a:rPr lang="en-US" sz="2400" b="1" baseline="30000" dirty="0" smtClean="0"/>
              <a:t>nd</a:t>
            </a:r>
            <a:r>
              <a:rPr lang="en-US" sz="2400" b="1" dirty="0" smtClean="0"/>
              <a:t>  group of editing tools   </a:t>
            </a:r>
          </a:p>
          <a:p>
            <a:pPr algn="r" rtl="1">
              <a:lnSpc>
                <a:spcPct val="150000"/>
              </a:lnSpc>
              <a:buFont typeface="Arial" pitchFamily="34" charset="0"/>
              <a:buChar char="•"/>
            </a:pPr>
            <a:r>
              <a:rPr lang="ar-IQ" sz="2400" b="1" dirty="0" smtClean="0"/>
              <a:t> أنواع الخطوط   </a:t>
            </a:r>
            <a:r>
              <a:rPr lang="en-US" sz="2400" b="1" dirty="0" smtClean="0"/>
              <a:t>line types      </a:t>
            </a:r>
          </a:p>
          <a:p>
            <a:pPr algn="r" rtl="1">
              <a:lnSpc>
                <a:spcPct val="150000"/>
              </a:lnSpc>
              <a:buFont typeface="Arial" pitchFamily="34" charset="0"/>
              <a:buChar char="•"/>
            </a:pPr>
            <a:endParaRPr lang="en-US" sz="2400" b="1" dirty="0" smtClean="0"/>
          </a:p>
          <a:p>
            <a:pPr algn="r"/>
            <a:endParaRPr lang="en-US" sz="2400" dirty="0">
              <a:cs typeface="AL-Mateen" pitchFamily="2" charset="-78"/>
            </a:endParaRPr>
          </a:p>
        </p:txBody>
      </p:sp>
      <p:sp>
        <p:nvSpPr>
          <p:cNvPr id="9" name="Rounded Rectangle 8"/>
          <p:cNvSpPr/>
          <p:nvPr/>
        </p:nvSpPr>
        <p:spPr>
          <a:xfrm>
            <a:off x="2627784" y="620688"/>
            <a:ext cx="6160198" cy="64294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cs typeface="(AH) Manal Black"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solidFill>
                  <a:schemeClr val="tx2"/>
                </a:solidFill>
                <a:latin typeface="Arial Black" pitchFamily="34" charset="0"/>
                <a:cs typeface="(AH) Manal Black" pitchFamily="2" charset="-78"/>
              </a:rPr>
              <a:t>Mirror</a:t>
            </a:r>
            <a:r>
              <a:rPr lang="en-US" sz="3200" dirty="0" smtClean="0">
                <a:latin typeface="Arial Black" pitchFamily="34" charset="0"/>
                <a:cs typeface="(AH) Manal Black" pitchFamily="2" charset="-78"/>
              </a:rPr>
              <a:t>               Editing tools</a:t>
            </a:r>
            <a:endParaRPr lang="en-US" sz="3200" b="1" dirty="0" smtClean="0">
              <a:latin typeface="Arial Black" pitchFamily="34" charset="0"/>
              <a:cs typeface="(AH) Manal Black" pitchFamily="2" charset="-78"/>
            </a:endParaRPr>
          </a:p>
        </p:txBody>
      </p:sp>
      <p:sp>
        <p:nvSpPr>
          <p:cNvPr id="12" name="TextBox 11"/>
          <p:cNvSpPr txBox="1"/>
          <p:nvPr/>
        </p:nvSpPr>
        <p:spPr>
          <a:xfrm>
            <a:off x="323528" y="1196752"/>
            <a:ext cx="5832648" cy="1169551"/>
          </a:xfrm>
          <a:prstGeom prst="rect">
            <a:avLst/>
          </a:prstGeom>
          <a:noFill/>
        </p:spPr>
        <p:txBody>
          <a:bodyPr wrap="square" rtlCol="0">
            <a:spAutoFit/>
          </a:bodyPr>
          <a:lstStyle/>
          <a:p>
            <a:pPr algn="just"/>
            <a:r>
              <a:rPr lang="en-US" sz="1400" dirty="0" smtClean="0"/>
              <a:t>The </a:t>
            </a:r>
            <a:r>
              <a:rPr lang="en-US" sz="1400" b="1" dirty="0" smtClean="0"/>
              <a:t>Mirror</a:t>
            </a:r>
            <a:r>
              <a:rPr lang="en-US" sz="1400" dirty="0" smtClean="0"/>
              <a:t> tool is used to create a mirror image of objects. You can create symmetrical drawings using this tool. To mirror objects, you need to select the objects and specify the ‘mirror line’ about which the objects will be mirrored. You can specify the mirror line either by creating a line or selecting an existing line.</a:t>
            </a:r>
            <a:endParaRPr lang="en-US" sz="1400" dirty="0"/>
          </a:p>
        </p:txBody>
      </p:sp>
      <p:pic>
        <p:nvPicPr>
          <p:cNvPr id="2" name="Picture 2"/>
          <p:cNvPicPr>
            <a:picLocks noChangeAspect="1" noChangeArrowheads="1"/>
          </p:cNvPicPr>
          <p:nvPr/>
        </p:nvPicPr>
        <p:blipFill>
          <a:blip r:embed="rId2" cstate="print"/>
          <a:srcRect l="11236" t="8231" r="85746" b="89161"/>
          <a:stretch>
            <a:fillRect/>
          </a:stretch>
        </p:blipFill>
        <p:spPr bwMode="auto">
          <a:xfrm>
            <a:off x="6372200" y="1340768"/>
            <a:ext cx="2232248" cy="65107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12049" t="86749" r="74485" b="4851"/>
          <a:stretch>
            <a:fillRect/>
          </a:stretch>
        </p:blipFill>
        <p:spPr bwMode="auto">
          <a:xfrm>
            <a:off x="467544" y="2564904"/>
            <a:ext cx="2736304" cy="576064"/>
          </a:xfrm>
          <a:prstGeom prst="rect">
            <a:avLst/>
          </a:prstGeom>
          <a:noFill/>
          <a:ln w="9525">
            <a:noFill/>
            <a:miter lim="800000"/>
            <a:headEnd/>
            <a:tailEnd/>
          </a:ln>
        </p:spPr>
      </p:pic>
      <p:sp>
        <p:nvSpPr>
          <p:cNvPr id="10" name="TextBox 9"/>
          <p:cNvSpPr txBox="1"/>
          <p:nvPr/>
        </p:nvSpPr>
        <p:spPr>
          <a:xfrm>
            <a:off x="3491880" y="2708920"/>
            <a:ext cx="2988703" cy="369332"/>
          </a:xfrm>
          <a:prstGeom prst="rect">
            <a:avLst/>
          </a:prstGeom>
          <a:noFill/>
        </p:spPr>
        <p:txBody>
          <a:bodyPr wrap="none" rtlCol="1">
            <a:spAutoFit/>
          </a:bodyPr>
          <a:lstStyle/>
          <a:p>
            <a:r>
              <a:rPr lang="en-US" dirty="0" smtClean="0"/>
              <a:t>Select objects and press Enter</a:t>
            </a:r>
            <a:endParaRPr lang="ar-IQ" dirty="0"/>
          </a:p>
        </p:txBody>
      </p:sp>
      <p:pic>
        <p:nvPicPr>
          <p:cNvPr id="1028" name="Picture 4"/>
          <p:cNvPicPr>
            <a:picLocks noChangeAspect="1" noChangeArrowheads="1"/>
          </p:cNvPicPr>
          <p:nvPr/>
        </p:nvPicPr>
        <p:blipFill>
          <a:blip r:embed="rId4" cstate="print"/>
          <a:srcRect l="12049" t="86749" r="71650" b="4851"/>
          <a:stretch>
            <a:fillRect/>
          </a:stretch>
        </p:blipFill>
        <p:spPr bwMode="auto">
          <a:xfrm>
            <a:off x="467544" y="3284984"/>
            <a:ext cx="3312368" cy="576064"/>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l="12049" t="86749" r="71650" b="4851"/>
          <a:stretch>
            <a:fillRect/>
          </a:stretch>
        </p:blipFill>
        <p:spPr bwMode="auto">
          <a:xfrm>
            <a:off x="467544" y="4077072"/>
            <a:ext cx="3312368" cy="57606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l="12049" t="86749" r="71650" b="4851"/>
          <a:stretch>
            <a:fillRect/>
          </a:stretch>
        </p:blipFill>
        <p:spPr bwMode="auto">
          <a:xfrm>
            <a:off x="467544" y="4797152"/>
            <a:ext cx="3312368" cy="576064"/>
          </a:xfrm>
          <a:prstGeom prst="rect">
            <a:avLst/>
          </a:prstGeom>
          <a:noFill/>
          <a:ln w="9525">
            <a:noFill/>
            <a:miter lim="800000"/>
            <a:headEnd/>
            <a:tailEnd/>
          </a:ln>
        </p:spPr>
      </p:pic>
      <p:sp>
        <p:nvSpPr>
          <p:cNvPr id="14" name="TextBox 13"/>
          <p:cNvSpPr txBox="1"/>
          <p:nvPr/>
        </p:nvSpPr>
        <p:spPr>
          <a:xfrm>
            <a:off x="3923928" y="3429000"/>
            <a:ext cx="3220497" cy="369332"/>
          </a:xfrm>
          <a:prstGeom prst="rect">
            <a:avLst/>
          </a:prstGeom>
          <a:noFill/>
        </p:spPr>
        <p:txBody>
          <a:bodyPr wrap="none" rtlCol="1">
            <a:spAutoFit/>
          </a:bodyPr>
          <a:lstStyle/>
          <a:p>
            <a:r>
              <a:rPr lang="en-US" dirty="0" smtClean="0"/>
              <a:t>Select first point and press Enter</a:t>
            </a:r>
            <a:endParaRPr lang="ar-IQ" dirty="0"/>
          </a:p>
        </p:txBody>
      </p:sp>
      <p:sp>
        <p:nvSpPr>
          <p:cNvPr id="15" name="TextBox 14"/>
          <p:cNvSpPr txBox="1"/>
          <p:nvPr/>
        </p:nvSpPr>
        <p:spPr>
          <a:xfrm>
            <a:off x="3995936" y="4221088"/>
            <a:ext cx="3523272" cy="369332"/>
          </a:xfrm>
          <a:prstGeom prst="rect">
            <a:avLst/>
          </a:prstGeom>
          <a:noFill/>
        </p:spPr>
        <p:txBody>
          <a:bodyPr wrap="none" rtlCol="1">
            <a:spAutoFit/>
          </a:bodyPr>
          <a:lstStyle/>
          <a:p>
            <a:r>
              <a:rPr lang="en-US" dirty="0" smtClean="0"/>
              <a:t>Select second point and press Enter</a:t>
            </a:r>
            <a:endParaRPr lang="ar-IQ" dirty="0"/>
          </a:p>
        </p:txBody>
      </p:sp>
      <p:sp>
        <p:nvSpPr>
          <p:cNvPr id="16" name="TextBox 15"/>
          <p:cNvSpPr txBox="1"/>
          <p:nvPr/>
        </p:nvSpPr>
        <p:spPr>
          <a:xfrm>
            <a:off x="4067944" y="4797152"/>
            <a:ext cx="4473532" cy="646331"/>
          </a:xfrm>
          <a:prstGeom prst="rect">
            <a:avLst/>
          </a:prstGeom>
          <a:noFill/>
        </p:spPr>
        <p:txBody>
          <a:bodyPr wrap="none" rtlCol="1">
            <a:spAutoFit/>
          </a:bodyPr>
          <a:lstStyle/>
          <a:p>
            <a:r>
              <a:rPr lang="en-US" dirty="0" smtClean="0"/>
              <a:t>Select choose Y to erase the source objects or</a:t>
            </a:r>
          </a:p>
          <a:p>
            <a:r>
              <a:rPr lang="en-US" dirty="0" smtClean="0"/>
              <a:t> N to keep the source objects</a:t>
            </a: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solidFill>
                  <a:schemeClr val="tx2"/>
                </a:solidFill>
                <a:latin typeface="Arial Black" pitchFamily="34" charset="0"/>
                <a:cs typeface="(AH) Manal Black" pitchFamily="2" charset="-78"/>
              </a:rPr>
              <a:t>Explode</a:t>
            </a:r>
            <a:r>
              <a:rPr lang="en-US" sz="3200" dirty="0" smtClean="0">
                <a:latin typeface="Arial Black" pitchFamily="34" charset="0"/>
                <a:cs typeface="(AH) Manal Black" pitchFamily="2" charset="-78"/>
              </a:rPr>
              <a:t>            Editing tools</a:t>
            </a:r>
            <a:endParaRPr lang="en-US" sz="3200" b="1" dirty="0" smtClean="0">
              <a:latin typeface="Arial Black" pitchFamily="34" charset="0"/>
              <a:cs typeface="(AH) Manal Black" pitchFamily="2" charset="-78"/>
            </a:endParaRPr>
          </a:p>
        </p:txBody>
      </p:sp>
      <p:sp>
        <p:nvSpPr>
          <p:cNvPr id="12" name="TextBox 11"/>
          <p:cNvSpPr txBox="1"/>
          <p:nvPr/>
        </p:nvSpPr>
        <p:spPr>
          <a:xfrm>
            <a:off x="323528" y="1196752"/>
            <a:ext cx="5832648" cy="954107"/>
          </a:xfrm>
          <a:prstGeom prst="rect">
            <a:avLst/>
          </a:prstGeom>
          <a:noFill/>
        </p:spPr>
        <p:txBody>
          <a:bodyPr wrap="square" rtlCol="0">
            <a:spAutoFit/>
          </a:bodyPr>
          <a:lstStyle/>
          <a:p>
            <a:pPr algn="just"/>
            <a:r>
              <a:rPr lang="en-US" sz="1400" dirty="0" smtClean="0"/>
              <a:t>The </a:t>
            </a:r>
            <a:r>
              <a:rPr lang="en-US" sz="1400" b="1" dirty="0" smtClean="0"/>
              <a:t>Explode</a:t>
            </a:r>
            <a:r>
              <a:rPr lang="en-US" sz="1400" dirty="0" smtClean="0"/>
              <a:t> tool is used to explode a group of objects into individual objects. For example, when you create a drawing using the </a:t>
            </a:r>
            <a:r>
              <a:rPr lang="en-US" sz="1400" dirty="0" err="1" smtClean="0"/>
              <a:t>Polyline</a:t>
            </a:r>
            <a:r>
              <a:rPr lang="en-US" sz="1400" dirty="0" smtClean="0"/>
              <a:t> tool, it acts as a single object. You can explode a </a:t>
            </a:r>
            <a:r>
              <a:rPr lang="en-US" sz="1400" dirty="0" err="1" smtClean="0"/>
              <a:t>polyline</a:t>
            </a:r>
            <a:r>
              <a:rPr lang="en-US" sz="1400" dirty="0" smtClean="0"/>
              <a:t> or rectangle or any group of objects using the Explode tool.</a:t>
            </a:r>
            <a:endParaRPr lang="en-US" sz="1400" dirty="0"/>
          </a:p>
        </p:txBody>
      </p:sp>
      <p:pic>
        <p:nvPicPr>
          <p:cNvPr id="2" name="Picture 2"/>
          <p:cNvPicPr>
            <a:picLocks noChangeAspect="1" noChangeArrowheads="1"/>
          </p:cNvPicPr>
          <p:nvPr/>
        </p:nvPicPr>
        <p:blipFill>
          <a:blip r:embed="rId2" cstate="print"/>
          <a:srcRect l="16980" t="7942" r="81463" b="88885"/>
          <a:stretch>
            <a:fillRect/>
          </a:stretch>
        </p:blipFill>
        <p:spPr bwMode="auto">
          <a:xfrm>
            <a:off x="6660232" y="1268760"/>
            <a:ext cx="1152128" cy="792088"/>
          </a:xfrm>
          <a:prstGeom prst="rect">
            <a:avLst/>
          </a:prstGeom>
          <a:noFill/>
          <a:ln w="9525">
            <a:noFill/>
            <a:miter lim="800000"/>
            <a:headEnd/>
            <a:tailEnd/>
          </a:ln>
        </p:spPr>
      </p:pic>
      <p:sp>
        <p:nvSpPr>
          <p:cNvPr id="10" name="TextBox 9"/>
          <p:cNvSpPr txBox="1"/>
          <p:nvPr/>
        </p:nvSpPr>
        <p:spPr>
          <a:xfrm>
            <a:off x="3203848" y="2348880"/>
            <a:ext cx="2988703" cy="369332"/>
          </a:xfrm>
          <a:prstGeom prst="rect">
            <a:avLst/>
          </a:prstGeom>
          <a:noFill/>
        </p:spPr>
        <p:txBody>
          <a:bodyPr wrap="none" rtlCol="1">
            <a:spAutoFit/>
          </a:bodyPr>
          <a:lstStyle/>
          <a:p>
            <a:r>
              <a:rPr lang="en-US" dirty="0" smtClean="0"/>
              <a:t>Select objects and press Enter</a:t>
            </a:r>
            <a:endParaRPr lang="ar-IQ" dirty="0"/>
          </a:p>
        </p:txBody>
      </p:sp>
      <p:pic>
        <p:nvPicPr>
          <p:cNvPr id="2050" name="Picture 2"/>
          <p:cNvPicPr>
            <a:picLocks noChangeAspect="1" noChangeArrowheads="1"/>
          </p:cNvPicPr>
          <p:nvPr/>
        </p:nvPicPr>
        <p:blipFill>
          <a:blip r:embed="rId3" cstate="print"/>
          <a:srcRect l="11869" t="86749" r="75374" b="4851"/>
          <a:stretch>
            <a:fillRect/>
          </a:stretch>
        </p:blipFill>
        <p:spPr bwMode="auto">
          <a:xfrm>
            <a:off x="395536" y="2204864"/>
            <a:ext cx="2592288" cy="576064"/>
          </a:xfrm>
          <a:prstGeom prst="rect">
            <a:avLst/>
          </a:prstGeom>
          <a:noFill/>
          <a:ln w="9525">
            <a:noFill/>
            <a:miter lim="800000"/>
            <a:headEnd/>
            <a:tailEnd/>
          </a:ln>
        </p:spPr>
      </p:pic>
      <p:sp>
        <p:nvSpPr>
          <p:cNvPr id="14" name="TextBox 13"/>
          <p:cNvSpPr txBox="1"/>
          <p:nvPr/>
        </p:nvSpPr>
        <p:spPr>
          <a:xfrm>
            <a:off x="241129" y="34830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rtl="1"/>
            <a:r>
              <a:rPr lang="en-US" sz="3200" dirty="0" smtClean="0">
                <a:solidFill>
                  <a:schemeClr val="tx2"/>
                </a:solidFill>
                <a:latin typeface="Arial Black" pitchFamily="34" charset="0"/>
                <a:cs typeface="(AH) Manal Black" pitchFamily="2" charset="-78"/>
              </a:rPr>
              <a:t>Erase</a:t>
            </a:r>
            <a:endParaRPr lang="en-US" sz="3200" b="1" dirty="0" smtClean="0">
              <a:latin typeface="Arial Black" pitchFamily="34" charset="0"/>
              <a:cs typeface="(AH) Manal Black" pitchFamily="2" charset="-78"/>
            </a:endParaRPr>
          </a:p>
        </p:txBody>
      </p:sp>
      <p:pic>
        <p:nvPicPr>
          <p:cNvPr id="15" name="Picture 5"/>
          <p:cNvPicPr>
            <a:picLocks noChangeAspect="1" noChangeArrowheads="1"/>
          </p:cNvPicPr>
          <p:nvPr/>
        </p:nvPicPr>
        <p:blipFill>
          <a:blip r:embed="rId4" cstate="print"/>
          <a:srcRect l="12049" t="86749" r="76257" b="8001"/>
          <a:stretch>
            <a:fillRect/>
          </a:stretch>
        </p:blipFill>
        <p:spPr bwMode="auto">
          <a:xfrm>
            <a:off x="251520" y="4355812"/>
            <a:ext cx="2376264" cy="360040"/>
          </a:xfrm>
          <a:prstGeom prst="rect">
            <a:avLst/>
          </a:prstGeom>
          <a:noFill/>
          <a:ln w="9525">
            <a:noFill/>
            <a:miter lim="800000"/>
            <a:headEnd/>
            <a:tailEnd/>
          </a:ln>
        </p:spPr>
      </p:pic>
      <p:sp>
        <p:nvSpPr>
          <p:cNvPr id="16" name="TextBox 15"/>
          <p:cNvSpPr txBox="1"/>
          <p:nvPr/>
        </p:nvSpPr>
        <p:spPr>
          <a:xfrm>
            <a:off x="2987824" y="4355812"/>
            <a:ext cx="2988703" cy="369332"/>
          </a:xfrm>
          <a:prstGeom prst="rect">
            <a:avLst/>
          </a:prstGeom>
          <a:noFill/>
        </p:spPr>
        <p:txBody>
          <a:bodyPr wrap="none" rtlCol="1">
            <a:spAutoFit/>
          </a:bodyPr>
          <a:lstStyle/>
          <a:p>
            <a:r>
              <a:rPr lang="en-US" dirty="0" smtClean="0"/>
              <a:t>Select objects and press Enter</a:t>
            </a:r>
            <a:endParaRPr lang="ar-IQ" dirty="0"/>
          </a:p>
        </p:txBody>
      </p:sp>
      <p:pic>
        <p:nvPicPr>
          <p:cNvPr id="18" name="Picture 2"/>
          <p:cNvPicPr>
            <a:picLocks noChangeAspect="1" noChangeArrowheads="1"/>
          </p:cNvPicPr>
          <p:nvPr/>
        </p:nvPicPr>
        <p:blipFill>
          <a:blip r:embed="rId2" cstate="print"/>
          <a:srcRect l="16980" t="5058" r="81463" b="91481"/>
          <a:stretch>
            <a:fillRect/>
          </a:stretch>
        </p:blipFill>
        <p:spPr bwMode="auto">
          <a:xfrm>
            <a:off x="6804248" y="4221088"/>
            <a:ext cx="1152128" cy="86409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solidFill>
                  <a:schemeClr val="tx2"/>
                </a:solidFill>
                <a:latin typeface="Arial Black" pitchFamily="34" charset="0"/>
                <a:cs typeface="(AH) Manal Black" pitchFamily="2" charset="-78"/>
              </a:rPr>
              <a:t>Array   </a:t>
            </a:r>
            <a:r>
              <a:rPr lang="en-US" sz="3200" dirty="0" smtClean="0">
                <a:latin typeface="Arial Black" pitchFamily="34" charset="0"/>
                <a:cs typeface="(AH) Manal Black" pitchFamily="2" charset="-78"/>
              </a:rPr>
              <a:t>            Editing tools</a:t>
            </a:r>
            <a:endParaRPr lang="en-US" sz="3200" b="1" dirty="0" smtClean="0">
              <a:latin typeface="Arial Black" pitchFamily="34" charset="0"/>
              <a:cs typeface="(AH) Manal Black" pitchFamily="2" charset="-78"/>
            </a:endParaRPr>
          </a:p>
        </p:txBody>
      </p:sp>
      <p:sp>
        <p:nvSpPr>
          <p:cNvPr id="12" name="TextBox 11"/>
          <p:cNvSpPr txBox="1"/>
          <p:nvPr/>
        </p:nvSpPr>
        <p:spPr>
          <a:xfrm>
            <a:off x="323528" y="1196752"/>
            <a:ext cx="5832648" cy="523220"/>
          </a:xfrm>
          <a:prstGeom prst="rect">
            <a:avLst/>
          </a:prstGeom>
          <a:noFill/>
        </p:spPr>
        <p:txBody>
          <a:bodyPr wrap="square" rtlCol="0">
            <a:spAutoFit/>
          </a:bodyPr>
          <a:lstStyle/>
          <a:p>
            <a:pPr algn="just"/>
            <a:r>
              <a:rPr lang="en-US" sz="1400" dirty="0" smtClean="0"/>
              <a:t>The </a:t>
            </a:r>
            <a:r>
              <a:rPr lang="en-US" sz="1400" b="1" dirty="0" smtClean="0"/>
              <a:t>Rectangular Array </a:t>
            </a:r>
            <a:r>
              <a:rPr lang="en-US" sz="1400" dirty="0" smtClean="0"/>
              <a:t>tool is used to create an array of objects along the X and Y directions.</a:t>
            </a:r>
            <a:endParaRPr lang="en-US" sz="1400" dirty="0"/>
          </a:p>
        </p:txBody>
      </p:sp>
      <p:sp>
        <p:nvSpPr>
          <p:cNvPr id="10" name="TextBox 9"/>
          <p:cNvSpPr txBox="1"/>
          <p:nvPr/>
        </p:nvSpPr>
        <p:spPr>
          <a:xfrm>
            <a:off x="3275856" y="2420888"/>
            <a:ext cx="2988703" cy="369332"/>
          </a:xfrm>
          <a:prstGeom prst="rect">
            <a:avLst/>
          </a:prstGeom>
          <a:noFill/>
        </p:spPr>
        <p:txBody>
          <a:bodyPr wrap="none" rtlCol="1">
            <a:spAutoFit/>
          </a:bodyPr>
          <a:lstStyle/>
          <a:p>
            <a:r>
              <a:rPr lang="en-US" dirty="0" smtClean="0"/>
              <a:t>Select objects and press Enter</a:t>
            </a:r>
            <a:endParaRPr lang="ar-IQ" dirty="0"/>
          </a:p>
        </p:txBody>
      </p:sp>
      <p:pic>
        <p:nvPicPr>
          <p:cNvPr id="3074" name="Picture 2"/>
          <p:cNvPicPr>
            <a:picLocks noChangeAspect="1" noChangeArrowheads="1"/>
          </p:cNvPicPr>
          <p:nvPr/>
        </p:nvPicPr>
        <p:blipFill>
          <a:blip r:embed="rId2" cstate="print"/>
          <a:srcRect l="8859" t="5249" r="79801" b="71651"/>
          <a:stretch>
            <a:fillRect/>
          </a:stretch>
        </p:blipFill>
        <p:spPr bwMode="auto">
          <a:xfrm>
            <a:off x="6516216" y="1268760"/>
            <a:ext cx="2304256" cy="1584176"/>
          </a:xfrm>
          <a:prstGeom prst="rect">
            <a:avLst/>
          </a:prstGeom>
          <a:noFill/>
          <a:ln w="9525">
            <a:noFill/>
            <a:miter lim="800000"/>
            <a:headEnd/>
            <a:tailEnd/>
          </a:ln>
        </p:spPr>
      </p:pic>
      <p:pic>
        <p:nvPicPr>
          <p:cNvPr id="15" name="Picture 2"/>
          <p:cNvPicPr>
            <a:picLocks noChangeAspect="1" noChangeArrowheads="1"/>
          </p:cNvPicPr>
          <p:nvPr/>
        </p:nvPicPr>
        <p:blipFill>
          <a:blip r:embed="rId2" cstate="print"/>
          <a:srcRect l="12048" t="87025" r="76611" b="6675"/>
          <a:stretch>
            <a:fillRect/>
          </a:stretch>
        </p:blipFill>
        <p:spPr bwMode="auto">
          <a:xfrm>
            <a:off x="395536" y="2276872"/>
            <a:ext cx="2688299" cy="504056"/>
          </a:xfrm>
          <a:prstGeom prst="rect">
            <a:avLst/>
          </a:prstGeom>
          <a:noFill/>
          <a:ln w="9525">
            <a:noFill/>
            <a:miter lim="800000"/>
            <a:headEnd/>
            <a:tailEnd/>
          </a:ln>
        </p:spPr>
      </p:pic>
      <p:pic>
        <p:nvPicPr>
          <p:cNvPr id="1032" name="Picture 8"/>
          <p:cNvPicPr>
            <a:picLocks noChangeAspect="1" noChangeArrowheads="1"/>
          </p:cNvPicPr>
          <p:nvPr/>
        </p:nvPicPr>
        <p:blipFill>
          <a:blip r:embed="rId3" cstate="print"/>
          <a:srcRect r="62791" b="54200"/>
          <a:stretch>
            <a:fillRect/>
          </a:stretch>
        </p:blipFill>
        <p:spPr bwMode="auto">
          <a:xfrm>
            <a:off x="251520" y="2996952"/>
            <a:ext cx="8712968" cy="361959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solidFill>
                  <a:schemeClr val="tx2"/>
                </a:solidFill>
                <a:latin typeface="Arial Black" pitchFamily="34" charset="0"/>
                <a:cs typeface="(AH) Manal Black" pitchFamily="2" charset="-78"/>
              </a:rPr>
              <a:t>Array   </a:t>
            </a:r>
            <a:r>
              <a:rPr lang="en-US" sz="3200" dirty="0" smtClean="0">
                <a:latin typeface="Arial Black" pitchFamily="34" charset="0"/>
                <a:cs typeface="(AH) Manal Black" pitchFamily="2" charset="-78"/>
              </a:rPr>
              <a:t>            Editing tools</a:t>
            </a:r>
            <a:endParaRPr lang="en-US" sz="3200" b="1" dirty="0" smtClean="0">
              <a:latin typeface="Arial Black" pitchFamily="34" charset="0"/>
              <a:cs typeface="(AH) Manal Black" pitchFamily="2" charset="-78"/>
            </a:endParaRPr>
          </a:p>
        </p:txBody>
      </p:sp>
      <p:sp>
        <p:nvSpPr>
          <p:cNvPr id="12" name="TextBox 11"/>
          <p:cNvSpPr txBox="1"/>
          <p:nvPr/>
        </p:nvSpPr>
        <p:spPr>
          <a:xfrm>
            <a:off x="323528" y="1196752"/>
            <a:ext cx="6048672" cy="523220"/>
          </a:xfrm>
          <a:prstGeom prst="rect">
            <a:avLst/>
          </a:prstGeom>
          <a:noFill/>
        </p:spPr>
        <p:txBody>
          <a:bodyPr wrap="square" rtlCol="0">
            <a:spAutoFit/>
          </a:bodyPr>
          <a:lstStyle/>
          <a:p>
            <a:pPr algn="just"/>
            <a:r>
              <a:rPr lang="en-US" sz="1400" dirty="0" smtClean="0"/>
              <a:t>The </a:t>
            </a:r>
            <a:r>
              <a:rPr lang="en-US" sz="1400" b="1" dirty="0" smtClean="0"/>
              <a:t>Polar Array </a:t>
            </a:r>
            <a:r>
              <a:rPr lang="en-US" sz="1400" dirty="0" smtClean="0"/>
              <a:t>tool is used to create an arrangement of objects around a point in circular form. The following example shows you to create a polar array</a:t>
            </a:r>
            <a:endParaRPr lang="en-US" sz="1400" dirty="0"/>
          </a:p>
        </p:txBody>
      </p:sp>
      <p:pic>
        <p:nvPicPr>
          <p:cNvPr id="3074" name="Picture 2"/>
          <p:cNvPicPr>
            <a:picLocks noChangeAspect="1" noChangeArrowheads="1"/>
          </p:cNvPicPr>
          <p:nvPr/>
        </p:nvPicPr>
        <p:blipFill>
          <a:blip r:embed="rId2" cstate="print"/>
          <a:srcRect l="8859" t="5249" r="79801" b="71651"/>
          <a:stretch>
            <a:fillRect/>
          </a:stretch>
        </p:blipFill>
        <p:spPr bwMode="auto">
          <a:xfrm>
            <a:off x="6516216" y="1268760"/>
            <a:ext cx="2304256" cy="1584176"/>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l="11869" t="86749" r="60845" b="8001"/>
          <a:stretch>
            <a:fillRect/>
          </a:stretch>
        </p:blipFill>
        <p:spPr bwMode="auto">
          <a:xfrm>
            <a:off x="323528" y="1844824"/>
            <a:ext cx="5544616" cy="360040"/>
          </a:xfrm>
          <a:prstGeom prst="rect">
            <a:avLst/>
          </a:prstGeom>
          <a:noFill/>
          <a:ln w="9525">
            <a:noFill/>
            <a:miter lim="800000"/>
            <a:headEnd/>
            <a:tailEnd/>
          </a:ln>
        </p:spPr>
      </p:pic>
      <p:sp>
        <p:nvSpPr>
          <p:cNvPr id="21" name="TextBox 20"/>
          <p:cNvSpPr txBox="1"/>
          <p:nvPr/>
        </p:nvSpPr>
        <p:spPr>
          <a:xfrm>
            <a:off x="3419872" y="2204864"/>
            <a:ext cx="2423292" cy="369332"/>
          </a:xfrm>
          <a:prstGeom prst="rect">
            <a:avLst/>
          </a:prstGeom>
          <a:noFill/>
        </p:spPr>
        <p:txBody>
          <a:bodyPr wrap="none" rtlCol="1">
            <a:spAutoFit/>
          </a:bodyPr>
          <a:lstStyle/>
          <a:p>
            <a:r>
              <a:rPr lang="en-US" dirty="0" smtClean="0"/>
              <a:t>Specify the center point</a:t>
            </a:r>
            <a:endParaRPr lang="ar-IQ" dirty="0"/>
          </a:p>
        </p:txBody>
      </p:sp>
      <p:pic>
        <p:nvPicPr>
          <p:cNvPr id="2051" name="Picture 3"/>
          <p:cNvPicPr>
            <a:picLocks noChangeAspect="1" noChangeArrowheads="1"/>
          </p:cNvPicPr>
          <p:nvPr/>
        </p:nvPicPr>
        <p:blipFill>
          <a:blip r:embed="rId4" cstate="print"/>
          <a:srcRect r="56947" b="55250"/>
          <a:stretch>
            <a:fillRect/>
          </a:stretch>
        </p:blipFill>
        <p:spPr bwMode="auto">
          <a:xfrm>
            <a:off x="209956" y="3037787"/>
            <a:ext cx="8748464" cy="306896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428605"/>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solidFill>
                  <a:schemeClr val="tx2"/>
                </a:solidFill>
                <a:latin typeface="Arial Black" pitchFamily="34" charset="0"/>
                <a:cs typeface="(AH) Manal Black" pitchFamily="2" charset="-78"/>
              </a:rPr>
              <a:t>Array   </a:t>
            </a:r>
            <a:r>
              <a:rPr lang="en-US" sz="3200" dirty="0" smtClean="0">
                <a:latin typeface="Arial Black" pitchFamily="34" charset="0"/>
                <a:cs typeface="(AH) Manal Black" pitchFamily="2" charset="-78"/>
              </a:rPr>
              <a:t>            Editing tools</a:t>
            </a:r>
            <a:endParaRPr lang="en-US" sz="3200" b="1" dirty="0" smtClean="0">
              <a:latin typeface="Arial Black" pitchFamily="34" charset="0"/>
              <a:cs typeface="(AH) Manal Black" pitchFamily="2" charset="-78"/>
            </a:endParaRPr>
          </a:p>
        </p:txBody>
      </p:sp>
      <p:pic>
        <p:nvPicPr>
          <p:cNvPr id="4098" name="Picture 2"/>
          <p:cNvPicPr>
            <a:picLocks noChangeAspect="1" noChangeArrowheads="1"/>
          </p:cNvPicPr>
          <p:nvPr/>
        </p:nvPicPr>
        <p:blipFill>
          <a:blip r:embed="rId2" cstate="print"/>
          <a:srcRect l="11694" t="86749" r="74840" b="6951"/>
          <a:stretch>
            <a:fillRect/>
          </a:stretch>
        </p:blipFill>
        <p:spPr bwMode="auto">
          <a:xfrm>
            <a:off x="251520" y="1844824"/>
            <a:ext cx="2736304" cy="432048"/>
          </a:xfrm>
          <a:prstGeom prst="rect">
            <a:avLst/>
          </a:prstGeom>
          <a:noFill/>
          <a:ln w="9525">
            <a:noFill/>
            <a:miter lim="800000"/>
            <a:headEnd/>
            <a:tailEnd/>
          </a:ln>
        </p:spPr>
      </p:pic>
      <p:sp>
        <p:nvSpPr>
          <p:cNvPr id="14" name="TextBox 13"/>
          <p:cNvSpPr txBox="1"/>
          <p:nvPr/>
        </p:nvSpPr>
        <p:spPr>
          <a:xfrm>
            <a:off x="3203848" y="1916832"/>
            <a:ext cx="2988703" cy="369332"/>
          </a:xfrm>
          <a:prstGeom prst="rect">
            <a:avLst/>
          </a:prstGeom>
          <a:noFill/>
        </p:spPr>
        <p:txBody>
          <a:bodyPr wrap="none" rtlCol="1">
            <a:spAutoFit/>
          </a:bodyPr>
          <a:lstStyle/>
          <a:p>
            <a:r>
              <a:rPr lang="en-US" dirty="0" smtClean="0"/>
              <a:t>Select objects and press Enter</a:t>
            </a:r>
            <a:endParaRPr lang="ar-IQ" dirty="0"/>
          </a:p>
        </p:txBody>
      </p:sp>
      <p:pic>
        <p:nvPicPr>
          <p:cNvPr id="4099" name="Picture 3"/>
          <p:cNvPicPr>
            <a:picLocks noChangeAspect="1" noChangeArrowheads="1"/>
          </p:cNvPicPr>
          <p:nvPr/>
        </p:nvPicPr>
        <p:blipFill>
          <a:blip r:embed="rId3" cstate="print"/>
          <a:srcRect l="12049" t="86749" r="74131" b="5901"/>
          <a:stretch>
            <a:fillRect/>
          </a:stretch>
        </p:blipFill>
        <p:spPr bwMode="auto">
          <a:xfrm>
            <a:off x="251520" y="2420888"/>
            <a:ext cx="2808312" cy="504056"/>
          </a:xfrm>
          <a:prstGeom prst="rect">
            <a:avLst/>
          </a:prstGeom>
          <a:noFill/>
          <a:ln w="9525">
            <a:noFill/>
            <a:miter lim="800000"/>
            <a:headEnd/>
            <a:tailEnd/>
          </a:ln>
        </p:spPr>
      </p:pic>
      <p:sp>
        <p:nvSpPr>
          <p:cNvPr id="16" name="TextBox 15"/>
          <p:cNvSpPr txBox="1"/>
          <p:nvPr/>
        </p:nvSpPr>
        <p:spPr>
          <a:xfrm>
            <a:off x="3275856" y="2492896"/>
            <a:ext cx="3311868" cy="369332"/>
          </a:xfrm>
          <a:prstGeom prst="rect">
            <a:avLst/>
          </a:prstGeom>
          <a:noFill/>
        </p:spPr>
        <p:txBody>
          <a:bodyPr wrap="none" rtlCol="1">
            <a:spAutoFit/>
          </a:bodyPr>
          <a:lstStyle/>
          <a:p>
            <a:r>
              <a:rPr lang="en-US" dirty="0" smtClean="0"/>
              <a:t>Select path curve and press Enter</a:t>
            </a:r>
            <a:endParaRPr lang="ar-IQ" dirty="0"/>
          </a:p>
        </p:txBody>
      </p:sp>
      <p:sp>
        <p:nvSpPr>
          <p:cNvPr id="11" name="Rectangle 10"/>
          <p:cNvSpPr/>
          <p:nvPr/>
        </p:nvSpPr>
        <p:spPr>
          <a:xfrm>
            <a:off x="251520" y="1196752"/>
            <a:ext cx="6408712" cy="523220"/>
          </a:xfrm>
          <a:prstGeom prst="rect">
            <a:avLst/>
          </a:prstGeom>
        </p:spPr>
        <p:txBody>
          <a:bodyPr wrap="square">
            <a:spAutoFit/>
          </a:bodyPr>
          <a:lstStyle/>
          <a:p>
            <a:r>
              <a:rPr lang="en-US" sz="1400" dirty="0" smtClean="0"/>
              <a:t>The </a:t>
            </a:r>
            <a:r>
              <a:rPr lang="en-US" sz="1400" b="1" dirty="0" smtClean="0"/>
              <a:t>Path Array </a:t>
            </a:r>
            <a:r>
              <a:rPr lang="en-US" sz="1400" dirty="0" smtClean="0"/>
              <a:t>tool is used to create an array of objects along a path (line, </a:t>
            </a:r>
            <a:r>
              <a:rPr lang="en-US" sz="1400" dirty="0" err="1" smtClean="0"/>
              <a:t>polyline</a:t>
            </a:r>
            <a:r>
              <a:rPr lang="en-US" sz="1400" dirty="0" smtClean="0"/>
              <a:t>, circle, helix, </a:t>
            </a:r>
            <a:r>
              <a:rPr lang="en-US" sz="1400" dirty="0" err="1" smtClean="0"/>
              <a:t>spline</a:t>
            </a:r>
            <a:r>
              <a:rPr lang="en-US" sz="1400" dirty="0" smtClean="0"/>
              <a:t> etc.) </a:t>
            </a:r>
            <a:endParaRPr lang="ar-IQ" sz="1400" dirty="0"/>
          </a:p>
        </p:txBody>
      </p:sp>
      <p:pic>
        <p:nvPicPr>
          <p:cNvPr id="12" name="Picture 2"/>
          <p:cNvPicPr>
            <a:picLocks noChangeAspect="1" noChangeArrowheads="1"/>
          </p:cNvPicPr>
          <p:nvPr/>
        </p:nvPicPr>
        <p:blipFill>
          <a:blip r:embed="rId4" cstate="print"/>
          <a:srcRect l="8859" t="5249" r="79801" b="71651"/>
          <a:stretch>
            <a:fillRect/>
          </a:stretch>
        </p:blipFill>
        <p:spPr bwMode="auto">
          <a:xfrm>
            <a:off x="6516216" y="1268760"/>
            <a:ext cx="2304256" cy="1584176"/>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r="54641" b="37400"/>
          <a:stretch>
            <a:fillRect/>
          </a:stretch>
        </p:blipFill>
        <p:spPr bwMode="auto">
          <a:xfrm>
            <a:off x="827584" y="3140968"/>
            <a:ext cx="7704856" cy="35887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755412"/>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أدوات التصحيح</a:t>
            </a:r>
            <a:r>
              <a:rPr lang="en-US" sz="3200" dirty="0" smtClean="0">
                <a:latin typeface="Arial Black" pitchFamily="34" charset="0"/>
                <a:cs typeface="(AH) Manal Black" pitchFamily="2" charset="-78"/>
              </a:rPr>
              <a:t>  </a:t>
            </a:r>
            <a:r>
              <a:rPr lang="ar-IQ" sz="3200" dirty="0" smtClean="0">
                <a:latin typeface="Arial Black" pitchFamily="34" charset="0"/>
                <a:cs typeface="(AH) Manal Black" pitchFamily="2" charset="-78"/>
              </a:rPr>
              <a:t> </a:t>
            </a:r>
            <a:r>
              <a:rPr lang="en-US" sz="3200" dirty="0" smtClean="0">
                <a:solidFill>
                  <a:schemeClr val="tx2"/>
                </a:solidFill>
                <a:latin typeface="Arial Black" pitchFamily="34" charset="0"/>
                <a:cs typeface="(AH) Manal Black" pitchFamily="2" charset="-78"/>
              </a:rPr>
              <a:t>Offset</a:t>
            </a:r>
            <a:r>
              <a:rPr lang="en-US" sz="3200" dirty="0" smtClean="0">
                <a:latin typeface="Arial Black" pitchFamily="34" charset="0"/>
                <a:cs typeface="(AH) Manal Black" pitchFamily="2" charset="-78"/>
              </a:rPr>
              <a:t>              Editing tools</a:t>
            </a:r>
            <a:endParaRPr lang="en-US" sz="3200" b="1" dirty="0" smtClean="0">
              <a:latin typeface="Arial Black" pitchFamily="34" charset="0"/>
              <a:cs typeface="(AH) Manal Black" pitchFamily="2" charset="-78"/>
            </a:endParaRPr>
          </a:p>
        </p:txBody>
      </p:sp>
      <p:pic>
        <p:nvPicPr>
          <p:cNvPr id="12" name="Picture 2"/>
          <p:cNvPicPr>
            <a:picLocks noChangeAspect="1" noChangeArrowheads="1"/>
          </p:cNvPicPr>
          <p:nvPr/>
        </p:nvPicPr>
        <p:blipFill>
          <a:blip r:embed="rId2" cstate="print"/>
          <a:srcRect l="17274" t="10537" r="81461" b="86001"/>
          <a:stretch>
            <a:fillRect/>
          </a:stretch>
        </p:blipFill>
        <p:spPr bwMode="auto">
          <a:xfrm>
            <a:off x="7524328" y="1475492"/>
            <a:ext cx="936104" cy="864096"/>
          </a:xfrm>
          <a:prstGeom prst="rect">
            <a:avLst/>
          </a:prstGeom>
          <a:noFill/>
          <a:ln w="9525">
            <a:noFill/>
            <a:miter lim="800000"/>
            <a:headEnd/>
            <a:tailEnd/>
          </a:ln>
        </p:spPr>
      </p:pic>
      <p:sp>
        <p:nvSpPr>
          <p:cNvPr id="13" name="Rectangle 12"/>
          <p:cNvSpPr/>
          <p:nvPr/>
        </p:nvSpPr>
        <p:spPr>
          <a:xfrm>
            <a:off x="467544" y="1475492"/>
            <a:ext cx="6624736" cy="954107"/>
          </a:xfrm>
          <a:prstGeom prst="rect">
            <a:avLst/>
          </a:prstGeom>
        </p:spPr>
        <p:txBody>
          <a:bodyPr wrap="square">
            <a:spAutoFit/>
          </a:bodyPr>
          <a:lstStyle/>
          <a:p>
            <a:r>
              <a:rPr lang="en-US" sz="1400" dirty="0" smtClean="0"/>
              <a:t>The </a:t>
            </a:r>
            <a:r>
              <a:rPr lang="en-US" sz="1400" b="1" dirty="0" smtClean="0"/>
              <a:t>Offset </a:t>
            </a:r>
            <a:r>
              <a:rPr lang="en-US" sz="1400" dirty="0" smtClean="0"/>
              <a:t>tool is used to create parallel copies of lines, </a:t>
            </a:r>
            <a:r>
              <a:rPr lang="en-US" sz="1400" dirty="0" err="1" smtClean="0"/>
              <a:t>polylines</a:t>
            </a:r>
            <a:r>
              <a:rPr lang="en-US" sz="1400" dirty="0" smtClean="0"/>
              <a:t>, circles, arcs and so on. To create parallel copy of an object, first you need to specify the offset distance, and then select the object. Next, you need to specify the side in which the parallel copy will be placed. </a:t>
            </a:r>
            <a:endParaRPr lang="ar-IQ" sz="1400" dirty="0"/>
          </a:p>
        </p:txBody>
      </p:sp>
      <p:pic>
        <p:nvPicPr>
          <p:cNvPr id="15" name="Picture 6"/>
          <p:cNvPicPr>
            <a:picLocks noChangeAspect="1" noChangeArrowheads="1"/>
          </p:cNvPicPr>
          <p:nvPr/>
        </p:nvPicPr>
        <p:blipFill>
          <a:blip r:embed="rId3" cstate="print"/>
          <a:srcRect l="11942" t="86749" r="65378" b="8001"/>
          <a:stretch>
            <a:fillRect/>
          </a:stretch>
        </p:blipFill>
        <p:spPr bwMode="auto">
          <a:xfrm>
            <a:off x="332461" y="2555612"/>
            <a:ext cx="4608512" cy="360040"/>
          </a:xfrm>
          <a:prstGeom prst="rect">
            <a:avLst/>
          </a:prstGeom>
          <a:noFill/>
          <a:ln w="9525">
            <a:noFill/>
            <a:miter lim="800000"/>
            <a:headEnd/>
            <a:tailEnd/>
          </a:ln>
        </p:spPr>
      </p:pic>
      <p:pic>
        <p:nvPicPr>
          <p:cNvPr id="17" name="Picture 7"/>
          <p:cNvPicPr>
            <a:picLocks noChangeAspect="1" noChangeArrowheads="1"/>
          </p:cNvPicPr>
          <p:nvPr/>
        </p:nvPicPr>
        <p:blipFill>
          <a:blip r:embed="rId4" cstate="print"/>
          <a:srcRect l="12049" t="86749" r="68106" b="6951"/>
          <a:stretch>
            <a:fillRect/>
          </a:stretch>
        </p:blipFill>
        <p:spPr bwMode="auto">
          <a:xfrm>
            <a:off x="379028" y="3059668"/>
            <a:ext cx="4032448" cy="432048"/>
          </a:xfrm>
          <a:prstGeom prst="rect">
            <a:avLst/>
          </a:prstGeom>
          <a:noFill/>
          <a:ln w="9525">
            <a:noFill/>
            <a:miter lim="800000"/>
            <a:headEnd/>
            <a:tailEnd/>
          </a:ln>
        </p:spPr>
      </p:pic>
      <p:sp>
        <p:nvSpPr>
          <p:cNvPr id="19" name="TextBox 18"/>
          <p:cNvSpPr txBox="1"/>
          <p:nvPr/>
        </p:nvSpPr>
        <p:spPr>
          <a:xfrm>
            <a:off x="4483484" y="3131676"/>
            <a:ext cx="2320764" cy="369332"/>
          </a:xfrm>
          <a:prstGeom prst="rect">
            <a:avLst/>
          </a:prstGeom>
          <a:noFill/>
        </p:spPr>
        <p:txBody>
          <a:bodyPr wrap="none" rtlCol="1">
            <a:spAutoFit/>
          </a:bodyPr>
          <a:lstStyle/>
          <a:p>
            <a:r>
              <a:rPr lang="en-US" dirty="0" smtClean="0"/>
              <a:t>Select objects to offset</a:t>
            </a:r>
            <a:endParaRPr lang="ar-IQ" dirty="0"/>
          </a:p>
        </p:txBody>
      </p:sp>
      <p:sp>
        <p:nvSpPr>
          <p:cNvPr id="20" name="TextBox 19"/>
          <p:cNvSpPr txBox="1"/>
          <p:nvPr/>
        </p:nvSpPr>
        <p:spPr>
          <a:xfrm>
            <a:off x="4984592" y="2555612"/>
            <a:ext cx="4159408" cy="369332"/>
          </a:xfrm>
          <a:prstGeom prst="rect">
            <a:avLst/>
          </a:prstGeom>
          <a:noFill/>
        </p:spPr>
        <p:txBody>
          <a:bodyPr wrap="none" rtlCol="1">
            <a:spAutoFit/>
          </a:bodyPr>
          <a:lstStyle/>
          <a:p>
            <a:r>
              <a:rPr lang="en-US" dirty="0" smtClean="0"/>
              <a:t>Specify the offset distance and press enter</a:t>
            </a:r>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755412"/>
            <a:ext cx="86439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IQ" sz="3200" dirty="0" smtClean="0">
                <a:latin typeface="Arial Black" pitchFamily="34" charset="0"/>
                <a:cs typeface="(AH) Manal Black" pitchFamily="2" charset="-78"/>
              </a:rPr>
              <a:t>نوع الخط                                                                     </a:t>
            </a:r>
            <a:r>
              <a:rPr lang="en-US" sz="3200" dirty="0" smtClean="0">
                <a:latin typeface="Arial Black" pitchFamily="34" charset="0"/>
                <a:cs typeface="(AH) Manal Black" pitchFamily="2" charset="-78"/>
              </a:rPr>
              <a:t>Line Type</a:t>
            </a:r>
            <a:endParaRPr lang="en-US" sz="3200" b="1" dirty="0" smtClean="0">
              <a:latin typeface="Arial Black" pitchFamily="34" charset="0"/>
              <a:cs typeface="(AH) Manal Black" pitchFamily="2" charset="-78"/>
            </a:endParaRPr>
          </a:p>
        </p:txBody>
      </p:sp>
      <p:sp>
        <p:nvSpPr>
          <p:cNvPr id="10" name="TextBox 9"/>
          <p:cNvSpPr txBox="1"/>
          <p:nvPr/>
        </p:nvSpPr>
        <p:spPr>
          <a:xfrm>
            <a:off x="251520" y="1556792"/>
            <a:ext cx="6055440" cy="646331"/>
          </a:xfrm>
          <a:prstGeom prst="rect">
            <a:avLst/>
          </a:prstGeom>
          <a:noFill/>
        </p:spPr>
        <p:txBody>
          <a:bodyPr wrap="none" rtlCol="1">
            <a:spAutoFit/>
          </a:bodyPr>
          <a:lstStyle/>
          <a:p>
            <a:pPr>
              <a:buFont typeface="Arial" pitchFamily="34" charset="0"/>
              <a:buChar char="•"/>
            </a:pPr>
            <a:r>
              <a:rPr lang="en-US" dirty="0" smtClean="0"/>
              <a:t> Type </a:t>
            </a:r>
            <a:r>
              <a:rPr lang="en-US" b="1" dirty="0" smtClean="0"/>
              <a:t>Linetype</a:t>
            </a:r>
            <a:r>
              <a:rPr lang="en-US" dirty="0" smtClean="0"/>
              <a:t> in command bar</a:t>
            </a:r>
          </a:p>
          <a:p>
            <a:pPr>
              <a:buFont typeface="Arial" pitchFamily="34" charset="0"/>
              <a:buChar char="•"/>
            </a:pPr>
            <a:r>
              <a:rPr lang="en-US" dirty="0" smtClean="0"/>
              <a:t> </a:t>
            </a:r>
            <a:r>
              <a:rPr lang="en-US" dirty="0" smtClean="0"/>
              <a:t>or choose </a:t>
            </a:r>
            <a:r>
              <a:rPr lang="en-US" b="1" dirty="0" smtClean="0"/>
              <a:t>L</a:t>
            </a:r>
            <a:r>
              <a:rPr lang="en-US" b="1" dirty="0" smtClean="0"/>
              <a:t>inetype</a:t>
            </a:r>
            <a:r>
              <a:rPr lang="en-US" dirty="0" smtClean="0"/>
              <a:t> from properties panel then choose other</a:t>
            </a:r>
            <a:endParaRPr lang="ar-IQ" dirty="0"/>
          </a:p>
        </p:txBody>
      </p:sp>
      <p:pic>
        <p:nvPicPr>
          <p:cNvPr id="4099" name="Picture 3"/>
          <p:cNvPicPr>
            <a:picLocks noChangeAspect="1" noChangeArrowheads="1"/>
          </p:cNvPicPr>
          <p:nvPr/>
        </p:nvPicPr>
        <p:blipFill>
          <a:blip r:embed="rId2" cstate="print"/>
          <a:srcRect l="4252" t="22700" r="53932" b="27950"/>
          <a:stretch>
            <a:fillRect/>
          </a:stretch>
        </p:blipFill>
        <p:spPr bwMode="auto">
          <a:xfrm>
            <a:off x="395536" y="2348880"/>
            <a:ext cx="8496944" cy="3384376"/>
          </a:xfrm>
          <a:prstGeom prst="rect">
            <a:avLst/>
          </a:prstGeom>
          <a:noFill/>
          <a:ln w="9525">
            <a:noFill/>
            <a:miter lim="800000"/>
            <a:headEnd/>
            <a:tailEnd/>
          </a:ln>
        </p:spPr>
      </p:pic>
      <p:sp>
        <p:nvSpPr>
          <p:cNvPr id="14" name="Oval 13"/>
          <p:cNvSpPr/>
          <p:nvPr/>
        </p:nvSpPr>
        <p:spPr>
          <a:xfrm>
            <a:off x="3203848" y="2276872"/>
            <a:ext cx="432048" cy="360040"/>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1</a:t>
            </a:r>
            <a:endParaRPr lang="ar-IQ" dirty="0"/>
          </a:p>
        </p:txBody>
      </p:sp>
      <p:sp>
        <p:nvSpPr>
          <p:cNvPr id="16" name="Oval 15"/>
          <p:cNvSpPr/>
          <p:nvPr/>
        </p:nvSpPr>
        <p:spPr>
          <a:xfrm>
            <a:off x="5292080" y="2636912"/>
            <a:ext cx="432048" cy="360040"/>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dirty="0" smtClean="0"/>
              <a:t>2</a:t>
            </a:r>
            <a:endParaRPr lang="ar-IQ" dirty="0"/>
          </a:p>
        </p:txBody>
      </p:sp>
      <p:sp>
        <p:nvSpPr>
          <p:cNvPr id="18" name="TextBox 17"/>
          <p:cNvSpPr txBox="1"/>
          <p:nvPr/>
        </p:nvSpPr>
        <p:spPr>
          <a:xfrm>
            <a:off x="3635896" y="2276872"/>
            <a:ext cx="1135439" cy="369332"/>
          </a:xfrm>
          <a:prstGeom prst="rect">
            <a:avLst/>
          </a:prstGeom>
          <a:noFill/>
        </p:spPr>
        <p:txBody>
          <a:bodyPr wrap="none" rtlCol="1">
            <a:spAutoFit/>
          </a:bodyPr>
          <a:lstStyle/>
          <a:p>
            <a:r>
              <a:rPr lang="en-US" dirty="0" smtClean="0"/>
              <a:t>Press load</a:t>
            </a:r>
            <a:endParaRPr lang="ar-IQ" dirty="0"/>
          </a:p>
        </p:txBody>
      </p:sp>
      <p:sp>
        <p:nvSpPr>
          <p:cNvPr id="21" name="TextBox 20"/>
          <p:cNvSpPr txBox="1"/>
          <p:nvPr/>
        </p:nvSpPr>
        <p:spPr>
          <a:xfrm>
            <a:off x="5724128" y="2420888"/>
            <a:ext cx="3346301" cy="584775"/>
          </a:xfrm>
          <a:prstGeom prst="rect">
            <a:avLst/>
          </a:prstGeom>
          <a:noFill/>
        </p:spPr>
        <p:txBody>
          <a:bodyPr wrap="none" rtlCol="1">
            <a:spAutoFit/>
          </a:bodyPr>
          <a:lstStyle/>
          <a:p>
            <a:r>
              <a:rPr lang="en-US" sz="1600" dirty="0" smtClean="0"/>
              <a:t>Select the linetype and press ok </a:t>
            </a:r>
          </a:p>
          <a:p>
            <a:r>
              <a:rPr lang="en-US" sz="1600" dirty="0" smtClean="0"/>
              <a:t>or double click on the chosen linetype</a:t>
            </a:r>
            <a:endParaRPr lang="ar-IQ"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2740</TotalTime>
  <Words>452</Words>
  <Application>Microsoft Office PowerPoint</Application>
  <PresentationFormat>On-screen Show (4:3)</PresentationFormat>
  <Paragraphs>43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AutoCad 2021</vt:lpstr>
      <vt:lpstr>Slide 2</vt:lpstr>
      <vt:lpstr>Slide 3</vt:lpstr>
      <vt:lpstr>Slide 4</vt:lpstr>
      <vt:lpstr>Slide 5</vt:lpstr>
      <vt:lpstr>Slide 6</vt:lpstr>
      <vt:lpstr>Slide 7</vt:lpstr>
      <vt:lpstr>Slide 8</vt:lpstr>
      <vt:lpstr>Slide 9</vt:lpstr>
      <vt:lpstr>Slide 10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AutoCad 2021</dc:title>
  <dc:creator>wameedh</dc:creator>
  <cp:lastModifiedBy>wameedh</cp:lastModifiedBy>
  <cp:revision>209</cp:revision>
  <dcterms:created xsi:type="dcterms:W3CDTF">2021-10-20T16:32:18Z</dcterms:created>
  <dcterms:modified xsi:type="dcterms:W3CDTF">2021-11-27T07:59:22Z</dcterms:modified>
</cp:coreProperties>
</file>